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57" r:id="rId4"/>
    <p:sldId id="260" r:id="rId5"/>
    <p:sldId id="261" r:id="rId6"/>
    <p:sldId id="909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38" userDrawn="1">
          <p15:clr>
            <a:srgbClr val="A4A3A4"/>
          </p15:clr>
        </p15:guide>
        <p15:guide id="3" pos="69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216"/>
      </p:cViewPr>
      <p:guideLst>
        <p:guide orient="horz" pos="2160"/>
        <p:guide pos="438"/>
        <p:guide pos="69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2394831364193594E-2"/>
          <c:y val="3.2290782541804661E-2"/>
          <c:w val="0.97521033727161277"/>
          <c:h val="0.93541843491639065"/>
        </c:manualLayout>
      </c:layout>
      <c:barChart>
        <c:barDir val="col"/>
        <c:grouping val="percentStack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列2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2536057025807363E-3"/>
                  <c:y val="-2.93552568561860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4B-46B2-8211-25173262ABF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カテゴリ 1</c:v>
                </c:pt>
                <c:pt idx="1">
                  <c:v>カテゴリ 2</c:v>
                </c:pt>
                <c:pt idx="2">
                  <c:v>カテゴリ 3</c:v>
                </c:pt>
                <c:pt idx="3">
                  <c:v>カテゴリ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8.0000000000000002E-3</c:v>
                </c:pt>
                <c:pt idx="1">
                  <c:v>1.6999999999999999E-3</c:v>
                </c:pt>
                <c:pt idx="2">
                  <c:v>2E-3</c:v>
                </c:pt>
                <c:pt idx="3">
                  <c:v>6.0000000000000001E-3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4B-46B2-8211-25173262ABF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カテゴリ 1</c:v>
                </c:pt>
                <c:pt idx="1">
                  <c:v>カテゴリ 2</c:v>
                </c:pt>
                <c:pt idx="2">
                  <c:v>カテゴリ 3</c:v>
                </c:pt>
                <c:pt idx="3">
                  <c:v>カテゴリ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0.86</c:v>
                </c:pt>
                <c:pt idx="1">
                  <c:v>0.70299999999999996</c:v>
                </c:pt>
                <c:pt idx="2">
                  <c:v>0.72299999999999998</c:v>
                </c:pt>
                <c:pt idx="3">
                  <c:v>0.747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4B-46B2-8211-25173262ABFD}"/>
            </c:ext>
          </c:extLst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カテゴリ 1</c:v>
                </c:pt>
                <c:pt idx="1">
                  <c:v>カテゴリ 2</c:v>
                </c:pt>
                <c:pt idx="2">
                  <c:v>カテゴリ 3</c:v>
                </c:pt>
                <c:pt idx="3">
                  <c:v>カテゴリ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0.13200000000000001</c:v>
                </c:pt>
                <c:pt idx="1">
                  <c:v>0.27900000000000003</c:v>
                </c:pt>
                <c:pt idx="2">
                  <c:v>0.25700000000000001</c:v>
                </c:pt>
                <c:pt idx="3">
                  <c:v>0.247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4B-46B2-8211-25173262AB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6491455"/>
        <c:axId val="566491871"/>
      </c:barChart>
      <c:catAx>
        <c:axId val="56649145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66491871"/>
        <c:crosses val="autoZero"/>
        <c:auto val="1"/>
        <c:lblAlgn val="ctr"/>
        <c:lblOffset val="100"/>
        <c:noMultiLvlLbl val="0"/>
      </c:catAx>
      <c:valAx>
        <c:axId val="566491871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64914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33956378060286"/>
          <c:y val="3.2345496768251901E-2"/>
          <c:w val="0.6976141907996003"/>
          <c:h val="0.9547163045244473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FF0000"/>
              </a:solidFill>
              <a:ln w="19050"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1C5-41FF-BCEC-6A572C18B91E}"/>
              </c:ext>
            </c:extLst>
          </c:dPt>
          <c:dPt>
            <c:idx val="1"/>
            <c:bubble3D val="0"/>
            <c:spPr>
              <a:solidFill>
                <a:srgbClr val="FF7575"/>
              </a:solidFill>
              <a:ln w="19050"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1C5-41FF-BCEC-6A572C18B91E}"/>
              </c:ext>
            </c:extLst>
          </c:dPt>
          <c:dPt>
            <c:idx val="2"/>
            <c:bubble3D val="0"/>
            <c:spPr>
              <a:solidFill>
                <a:srgbClr val="FFABAB"/>
              </a:solidFill>
              <a:ln w="19050"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1C5-41FF-BCEC-6A572C18B91E}"/>
              </c:ext>
            </c:extLst>
          </c:dPt>
          <c:dPt>
            <c:idx val="3"/>
            <c:bubble3D val="0"/>
            <c:spPr>
              <a:solidFill>
                <a:srgbClr val="FFE5E5"/>
              </a:solidFill>
              <a:ln w="19050"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1C5-41FF-BCEC-6A572C18B91E}"/>
              </c:ext>
            </c:extLst>
          </c:dPt>
          <c:dLbls>
            <c:dLbl>
              <c:idx val="0"/>
              <c:layout>
                <c:manualLayout>
                  <c:x val="9.3051006653705286E-8"/>
                  <c:y val="-2.2641847737776347E-2"/>
                </c:manualLayout>
              </c:layout>
              <c:tx>
                <c:rich>
                  <a:bodyPr/>
                  <a:lstStyle/>
                  <a:p>
                    <a:fld id="{4E3D1860-BADA-443F-B21D-D574B7046570}" type="PERCENTAGE">
                      <a:rPr lang="en-US" altLang="ja-JP">
                        <a:solidFill>
                          <a:schemeClr val="bg1"/>
                        </a:solidFill>
                      </a:rPr>
                      <a:pPr/>
                      <a:t>[パーセンテージ]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914055112622421"/>
                      <c:h val="0.2614163048810118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1C5-41FF-BCEC-6A572C18B91E}"/>
                </c:ext>
              </c:extLst>
            </c:dLbl>
            <c:dLbl>
              <c:idx val="1"/>
              <c:layout>
                <c:manualLayout>
                  <c:x val="-7.0904867070123428E-3"/>
                  <c:y val="-9.7036490304756896E-3"/>
                </c:manualLayout>
              </c:layout>
              <c:tx>
                <c:rich>
                  <a:bodyPr/>
                  <a:lstStyle/>
                  <a:p>
                    <a:fld id="{19F6ABB6-7A75-444A-9312-E8B7E531F708}" type="PERCENTAGE">
                      <a:rPr lang="en-US" altLang="ja-JP">
                        <a:solidFill>
                          <a:schemeClr val="bg1"/>
                        </a:solidFill>
                      </a:rPr>
                      <a:pPr/>
                      <a:t>[パーセンテージ]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41665747012551"/>
                      <c:h val="0.2614163048810118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1C5-41FF-BCEC-6A572C18B91E}"/>
                </c:ext>
              </c:extLst>
            </c:dLbl>
            <c:dLbl>
              <c:idx val="2"/>
              <c:layout>
                <c:manualLayout>
                  <c:x val="-4.0179331622063288E-2"/>
                  <c:y val="0.14555473545713354"/>
                </c:manualLayout>
              </c:layout>
              <c:tx>
                <c:rich>
                  <a:bodyPr/>
                  <a:lstStyle/>
                  <a:p>
                    <a:fld id="{9591F4EA-7529-4E88-AC6A-C6AFB218CBDD}" type="PERCENTAGE">
                      <a:rPr lang="en-US" altLang="ja-JP">
                        <a:solidFill>
                          <a:schemeClr val="bg1"/>
                        </a:solidFill>
                      </a:rPr>
                      <a:pPr/>
                      <a:t>[パーセンテージ]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32617076311311"/>
                      <c:h val="0.2614163048810118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1C5-41FF-BCEC-6A572C18B91E}"/>
                </c:ext>
              </c:extLst>
            </c:dLbl>
            <c:dLbl>
              <c:idx val="3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78015303912957"/>
                      <c:h val="0.261416304881011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1C5-41FF-BCEC-6A572C18B91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そう思う</c:v>
                </c:pt>
                <c:pt idx="1">
                  <c:v>どちらかと言えばそう思う</c:v>
                </c:pt>
                <c:pt idx="2">
                  <c:v>どちらかと言えばそう思わない</c:v>
                </c:pt>
                <c:pt idx="3">
                  <c:v>そう思わない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24.3</c:v>
                </c:pt>
                <c:pt idx="1">
                  <c:v>38.4</c:v>
                </c:pt>
                <c:pt idx="2">
                  <c:v>26.9</c:v>
                </c:pt>
                <c:pt idx="3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1C5-41FF-BCEC-6A572C18B9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9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22795838145018"/>
          <c:y val="3.0454218676637106E-2"/>
          <c:w val="0.68129739800382227"/>
          <c:h val="0.9175904046670251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FF0000"/>
              </a:solidFill>
              <a:ln w="19050"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61E-45A5-9225-026E128A9DD7}"/>
              </c:ext>
            </c:extLst>
          </c:dPt>
          <c:dPt>
            <c:idx val="1"/>
            <c:bubble3D val="0"/>
            <c:spPr>
              <a:solidFill>
                <a:srgbClr val="FF7575"/>
              </a:solidFill>
              <a:ln w="19050"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61E-45A5-9225-026E128A9DD7}"/>
              </c:ext>
            </c:extLst>
          </c:dPt>
          <c:dPt>
            <c:idx val="2"/>
            <c:bubble3D val="0"/>
            <c:spPr>
              <a:solidFill>
                <a:srgbClr val="FFABAB"/>
              </a:solidFill>
              <a:ln w="19050"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61E-45A5-9225-026E128A9DD7}"/>
              </c:ext>
            </c:extLst>
          </c:dPt>
          <c:dPt>
            <c:idx val="3"/>
            <c:bubble3D val="0"/>
            <c:spPr>
              <a:solidFill>
                <a:srgbClr val="FFE5E5"/>
              </a:solidFill>
              <a:ln w="19050"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61E-45A5-9225-026E128A9DD7}"/>
              </c:ext>
            </c:extLst>
          </c:dPt>
          <c:dLbls>
            <c:dLbl>
              <c:idx val="0"/>
              <c:layout>
                <c:manualLayout>
                  <c:x val="1.1305905029685568E-2"/>
                  <c:y val="-6.0908437353274355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1E-45A5-9225-026E128A9DD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ln w="3175"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そう思う</c:v>
                </c:pt>
                <c:pt idx="1">
                  <c:v>どちらかと言えばそう思う</c:v>
                </c:pt>
                <c:pt idx="2">
                  <c:v>どちらかと言えばそう思わない</c:v>
                </c:pt>
                <c:pt idx="3">
                  <c:v>そう思わない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7.2</c:v>
                </c:pt>
                <c:pt idx="1">
                  <c:v>26.6</c:v>
                </c:pt>
                <c:pt idx="2">
                  <c:v>41.4</c:v>
                </c:pt>
                <c:pt idx="3">
                  <c:v>24.8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1E-45A5-9225-026E128A9D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9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641D6-A126-4C2E-B133-1DEEC79E3CE8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13769-329B-4E96-BE40-83C8BE95FC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569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7ADEBE-8F6E-4A69-83AF-92DE5BF6EB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464726"/>
            <a:ext cx="2743200" cy="365125"/>
          </a:xfrm>
        </p:spPr>
        <p:txBody>
          <a:bodyPr/>
          <a:lstStyle/>
          <a:p>
            <a:fld id="{B992CB91-67B2-4867-9907-7CF8749C02F1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151E1D-4BFC-4A7B-A65D-EB8F57E19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1" y="6464725"/>
            <a:ext cx="4114800" cy="365125"/>
          </a:xfrm>
        </p:spPr>
        <p:txBody>
          <a:bodyPr/>
          <a:lstStyle/>
          <a:p>
            <a:r>
              <a:rPr kumimoji="1" lang="en-US" altLang="ja-JP"/>
              <a:t>Hyper.inc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C20BF8-6A62-45B1-85E7-BC8743C75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451178"/>
            <a:ext cx="2743200" cy="365125"/>
          </a:xfrm>
        </p:spPr>
        <p:txBody>
          <a:bodyPr/>
          <a:lstStyle/>
          <a:p>
            <a:fld id="{17EC2122-733B-4448-843C-681401B43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406DB514-93B3-4DC7-95FB-131A7301D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54" y="109446"/>
            <a:ext cx="3050539" cy="386704"/>
          </a:xfrm>
        </p:spPr>
        <p:txBody>
          <a:bodyPr>
            <a:normAutofit/>
          </a:bodyPr>
          <a:lstStyle>
            <a:lvl1pPr>
              <a:defRPr sz="1600"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90C1C44A-4EA2-45E5-86AB-FA17CD303E4E}"/>
              </a:ext>
            </a:extLst>
          </p:cNvPr>
          <p:cNvCxnSpPr>
            <a:cxnSpLocks/>
          </p:cNvCxnSpPr>
          <p:nvPr userDrawn="1"/>
        </p:nvCxnSpPr>
        <p:spPr>
          <a:xfrm>
            <a:off x="602827" y="6349581"/>
            <a:ext cx="11589173" cy="0"/>
          </a:xfrm>
          <a:prstGeom prst="line">
            <a:avLst/>
          </a:prstGeom>
          <a:ln w="12700">
            <a:solidFill>
              <a:schemeClr val="tx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7520A4BE-5910-4F0B-BC3A-CFFDD57FDA71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611294"/>
            <a:ext cx="11480799" cy="0"/>
          </a:xfrm>
          <a:prstGeom prst="line">
            <a:avLst/>
          </a:prstGeom>
          <a:ln w="12700">
            <a:solidFill>
              <a:schemeClr val="tx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034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ADE50E-FBA1-4C9A-A0E2-24C2D91D5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B87D63-8EE3-4959-9A75-69F3361BE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DDE95D-0B65-4807-9FEC-9CD3447D4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E1B1-957C-4B62-BE9C-63C11337EC5B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DBC62B-5CC7-4949-A168-9EFEBFE28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Hyper.inc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C7B205-0BEB-487A-9F8B-A411F5133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2122-733B-4448-843C-681401B43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93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52D96BF-2797-479A-8720-755CFD6B43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AA1BF28-7ACC-468B-AC2F-F030BF241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A8E81A-2463-4477-B12B-ADEE442CA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24D3-3E6C-4D93-A9F0-44B0B574A805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EB048B-639F-4416-8833-0C90D00EE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Hyper.inc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108E2B-13F2-4835-AF33-DB9D9D729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2122-733B-4448-843C-681401B43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81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D2B9C4-53BF-4DF9-96E9-5FCD4F46B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1237C6-B884-4AA4-BBE7-4D82617B5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7B7EDC-8AA3-44B7-91A9-AA20C54BF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1DEB-96AF-4B3B-8AC0-8253CCF6419D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4DB934-5CAD-4EA3-B244-1E7D44E73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Hyper.inc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82A91B-4A3A-45CE-92DB-DDDA4FF18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2122-733B-4448-843C-681401B43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55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6A17A4-1118-4092-AEDD-084576769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703776-25AA-4FE9-A09F-DD0A90C71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CA3E08-BD4D-4EBF-9F54-3A081B3C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D0AD-F9D1-40AD-AEEB-C813B7C5E9B4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E00D0A-3F5A-485F-9CF2-FFACC5131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Hyper.inc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0A5491-2071-4C60-846A-F0268C4ED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2122-733B-4448-843C-681401B43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0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5F7704-137C-4D95-A756-4A24D4329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0B8B8F-2452-4093-BCDF-9BEAE0E8DC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1A84B56-44D9-4772-8286-B397A8447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EB2F4A-AD5A-4C11-90F1-5E207CEB3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9D19-F18E-40B1-BED6-0998975FEC15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D58F8C-FB43-412F-8E9C-466111335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Hyper.inc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D1641A-6FB3-4D17-A319-A6A26C17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2122-733B-4448-843C-681401B43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016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F1E9C0-585E-4CF2-8B58-CC4B30BF9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365129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CBBBE0F-4EF6-4566-9678-BED2B56B4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4DD442F-65B7-4566-87B7-1E0F89BD6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158AC11-9108-42A1-B4CC-917BEBCD2D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5A93724-EE18-43A5-A619-02609C877E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3667264-74B0-4D46-A8B2-64DB47E42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9B17-EE7A-4AC2-AB55-2BD556171CB9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0C258D0-CA0B-4E63-A439-092CF699F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Hyper.inc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B3BFF77-2E97-44B7-B9F8-28DE307CF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2122-733B-4448-843C-681401B43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33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83C1C8-7369-4F16-96E4-9ED6C91BE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22D9B4-6C1A-4C2B-B1AE-51D247429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3DC4-5ED9-44AC-B38A-5F43C39EA55E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5676D4C-5282-4FF4-B3AE-AD1065F1A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Hyper.inc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11A396-1689-4483-B932-4CEE8183D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2122-733B-4448-843C-681401B43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60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B68EC9B-715C-468A-A569-4E044F9A3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6A1B-E49B-46AE-8375-916DC67B740B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7AA928-462A-41F0-A4B6-95797AAFB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Hyper.inc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488E71F-13AC-4545-9979-899B4E97C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2122-733B-4448-843C-681401B43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96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63FCFC-36D5-4492-972C-380870239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AE4D08-17B2-4090-BE1E-218AA1155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9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830CE2A-1C85-4B2B-83CA-CA8A07791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2FEBE3-22F5-4927-A998-06ED15E6A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489A-107E-4925-9BA2-61F2CF6A6A4B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9B2E47-AACD-448B-B170-6D8AD6FEF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Hyper.inc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8F0F84-339A-416E-B4B8-D812704A1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2122-733B-4448-843C-681401B43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03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C4CD8B-3203-47A7-A8A0-1E39B36D3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1A450B8-C56F-4EF2-BB19-8A7A19FA8B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9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8632AE1-B285-4A20-8AE0-0491DFD52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526F09-8782-4503-BB56-188997F6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3F5C-E06F-4B9A-8FCA-62FAE1AA7FA8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0F22E76-B865-4CF4-B493-F0E19A26B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Hyper.inc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3562536-0ECA-440D-BECA-00A1E2C01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2122-733B-4448-843C-681401B43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44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F5420AA-E155-4EC2-9F97-BB2D833A5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8B421A3-9539-4ED6-A958-D3C4CB776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D5856E-34FE-40A0-8FB5-5AC35D58A8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AB9B7-820C-42D7-B9FD-39772FD02D48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897680-F34C-47FC-AFDD-8ED01EBBD4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Hyper.inc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01DB9E-53F8-461F-B211-9C68AA21B3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C2122-733B-4448-843C-681401B43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23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image" Target="../media/image5.sv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7DBDBD9-9302-41EE-902A-4C4B2DE569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922866" cy="365125"/>
          </a:xfrm>
        </p:spPr>
        <p:txBody>
          <a:bodyPr/>
          <a:lstStyle/>
          <a:p>
            <a:fld id="{5E8D6A1B-E49B-46AE-8375-916DC67B740B}" type="datetime1">
              <a:rPr kumimoji="1" lang="ja-JP" altLang="en-US" smtClean="0"/>
              <a:t>2021/4/7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B4E07F3-A481-4DF6-ACB3-BC3D6937F06E}"/>
              </a:ext>
            </a:extLst>
          </p:cNvPr>
          <p:cNvSpPr txBox="1"/>
          <p:nvPr/>
        </p:nvSpPr>
        <p:spPr>
          <a:xfrm>
            <a:off x="3705013" y="2875002"/>
            <a:ext cx="47819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提案資料編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51FC444-3E43-4AE3-8E2B-FC3C53549E81}"/>
              </a:ext>
            </a:extLst>
          </p:cNvPr>
          <p:cNvSpPr txBox="1"/>
          <p:nvPr/>
        </p:nvSpPr>
        <p:spPr>
          <a:xfrm>
            <a:off x="3705013" y="2505670"/>
            <a:ext cx="2554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solidFill>
                  <a:schemeClr val="accent4">
                    <a:lumMod val="50000"/>
                  </a:schemeClr>
                </a:solidFill>
              </a:rPr>
              <a:t>オンライン商談虎の巻</a:t>
            </a:r>
            <a:endParaRPr kumimoji="1" lang="en-US" altLang="ja-JP" sz="1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00BA4E0-4837-47DB-995A-9886376F7FD3}"/>
              </a:ext>
            </a:extLst>
          </p:cNvPr>
          <p:cNvSpPr txBox="1"/>
          <p:nvPr/>
        </p:nvSpPr>
        <p:spPr>
          <a:xfrm>
            <a:off x="10952481" y="6304002"/>
            <a:ext cx="12395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株式会社ハイパー</a:t>
            </a:r>
            <a:endParaRPr lang="en-US" altLang="ja-JP" sz="1000" dirty="0"/>
          </a:p>
          <a:p>
            <a:r>
              <a:rPr kumimoji="1" lang="ja-JP" altLang="en-US" sz="1000" dirty="0"/>
              <a:t>マーケティング部</a:t>
            </a:r>
            <a:endParaRPr kumimoji="1" lang="en-US" altLang="ja-JP" sz="1000" dirty="0"/>
          </a:p>
          <a:p>
            <a:r>
              <a:rPr lang="ja-JP" altLang="en-US" sz="1000" dirty="0"/>
              <a:t>編集員</a:t>
            </a:r>
            <a:r>
              <a:rPr lang="en-US" altLang="ja-JP" sz="1000" dirty="0"/>
              <a:t>K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404240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ラップトップ, 机, コンピューター, 作業, おとこ, ワーキング, コーヒー, 人, 技術, インターネット, 座っている, 企業, 事務所, 専門家, ビジネス, モダン, ワークステーション, ラベル, モニター, ブランド, 製品, 設計, 眼, 資料">
            <a:extLst>
              <a:ext uri="{FF2B5EF4-FFF2-40B4-BE49-F238E27FC236}">
                <a16:creationId xmlns:a16="http://schemas.microsoft.com/office/drawing/2014/main" id="{F36A280D-2115-4729-B13E-FAB1516E5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56" y="266528"/>
            <a:ext cx="10733287" cy="6037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7DBDBD9-9302-41EE-902A-4C4B2DE569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922866" cy="365125"/>
          </a:xfrm>
        </p:spPr>
        <p:txBody>
          <a:bodyPr/>
          <a:lstStyle/>
          <a:p>
            <a:fld id="{5E8D6A1B-E49B-46AE-8375-916DC67B740B}" type="datetime1">
              <a:rPr kumimoji="1" lang="ja-JP" altLang="en-US" smtClean="0"/>
              <a:t>2021/4/7</a:t>
            </a:fld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00BA4E0-4837-47DB-995A-9886376F7FD3}"/>
              </a:ext>
            </a:extLst>
          </p:cNvPr>
          <p:cNvSpPr txBox="1"/>
          <p:nvPr/>
        </p:nvSpPr>
        <p:spPr>
          <a:xfrm>
            <a:off x="10952481" y="6304002"/>
            <a:ext cx="12395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株式会社ハイパー</a:t>
            </a:r>
            <a:endParaRPr lang="en-US" altLang="ja-JP" sz="1000" dirty="0"/>
          </a:p>
          <a:p>
            <a:r>
              <a:rPr kumimoji="1" lang="ja-JP" altLang="en-US" sz="1000" dirty="0"/>
              <a:t>マーケティング部</a:t>
            </a:r>
            <a:endParaRPr kumimoji="1" lang="en-US" altLang="ja-JP" sz="1000" dirty="0"/>
          </a:p>
          <a:p>
            <a:r>
              <a:rPr lang="ja-JP" altLang="en-US" sz="1000" dirty="0"/>
              <a:t>編集員</a:t>
            </a:r>
            <a:r>
              <a:rPr lang="en-US" altLang="ja-JP" sz="1000" dirty="0"/>
              <a:t>K</a:t>
            </a:r>
            <a:endParaRPr kumimoji="1" lang="ja-JP" altLang="en-US" sz="10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B34300C-3D45-45BD-A498-E27B147A6411}"/>
              </a:ext>
            </a:extLst>
          </p:cNvPr>
          <p:cNvSpPr/>
          <p:nvPr/>
        </p:nvSpPr>
        <p:spPr>
          <a:xfrm>
            <a:off x="-3" y="2736428"/>
            <a:ext cx="3657603" cy="14156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B4E07F3-A481-4DF6-ACB3-BC3D6937F06E}"/>
              </a:ext>
            </a:extLst>
          </p:cNvPr>
          <p:cNvSpPr txBox="1"/>
          <p:nvPr/>
        </p:nvSpPr>
        <p:spPr>
          <a:xfrm>
            <a:off x="-47415" y="3103885"/>
            <a:ext cx="384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提案資料編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51FC444-3E43-4AE3-8E2B-FC3C53549E81}"/>
              </a:ext>
            </a:extLst>
          </p:cNvPr>
          <p:cNvSpPr txBox="1"/>
          <p:nvPr/>
        </p:nvSpPr>
        <p:spPr>
          <a:xfrm>
            <a:off x="-3" y="2877384"/>
            <a:ext cx="2052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accent4">
                    <a:lumMod val="50000"/>
                  </a:schemeClr>
                </a:solidFill>
              </a:rPr>
              <a:t>オンライン商談虎の巻</a:t>
            </a:r>
            <a:endParaRPr kumimoji="1" lang="en-US" altLang="ja-JP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238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85971C-7C1E-4A4C-8ABB-A5D79C5BC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54" y="109446"/>
            <a:ext cx="3368886" cy="386704"/>
          </a:xfrm>
        </p:spPr>
        <p:txBody>
          <a:bodyPr/>
          <a:lstStyle/>
          <a:p>
            <a:r>
              <a:rPr kumimoji="1" lang="ja-JP" altLang="en-US" dirty="0"/>
              <a:t>本編について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08687A-EB89-4A00-84D0-AB1D79887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F066-3780-4545-A11C-24EFCF98406D}" type="datetime1">
              <a:rPr kumimoji="1" lang="ja-JP" altLang="en-US" smtClean="0"/>
              <a:t>2021/4/7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E6488A4-745C-43B7-A7FA-6104A4F8D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Hyper.inc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66EFE37-2F8C-4A93-8CC6-A94DE9695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2122-733B-4448-843C-681401B439C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7208F65-01E2-421A-9E15-16D05D7EA001}"/>
              </a:ext>
            </a:extLst>
          </p:cNvPr>
          <p:cNvSpPr txBox="1"/>
          <p:nvPr/>
        </p:nvSpPr>
        <p:spPr>
          <a:xfrm>
            <a:off x="619760" y="1026584"/>
            <a:ext cx="19236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spc="300" dirty="0"/>
              <a:t>結論</a:t>
            </a:r>
            <a:r>
              <a:rPr lang="ja-JP" altLang="en-US" sz="1600" spc="300" dirty="0"/>
              <a:t>から伝える</a:t>
            </a:r>
            <a:endParaRPr kumimoji="1" lang="en-US" altLang="ja-JP" sz="1600" spc="3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03CB3A-2977-4446-924E-78453516AA1D}"/>
              </a:ext>
            </a:extLst>
          </p:cNvPr>
          <p:cNvSpPr txBox="1"/>
          <p:nvPr/>
        </p:nvSpPr>
        <p:spPr>
          <a:xfrm>
            <a:off x="619759" y="1996679"/>
            <a:ext cx="107340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accent4">
                    <a:lumMod val="50000"/>
                  </a:schemeClr>
                </a:solidFill>
              </a:rPr>
              <a:t>ビジネスチャット、</a:t>
            </a:r>
            <a:r>
              <a:rPr kumimoji="1" lang="en-US" altLang="ja-JP" sz="2800" dirty="0">
                <a:solidFill>
                  <a:schemeClr val="accent4">
                    <a:lumMod val="50000"/>
                  </a:schemeClr>
                </a:solidFill>
              </a:rPr>
              <a:t>WEB</a:t>
            </a:r>
            <a:r>
              <a:rPr kumimoji="1" lang="ja-JP" altLang="en-US" sz="2800" dirty="0">
                <a:solidFill>
                  <a:schemeClr val="accent4">
                    <a:lumMod val="50000"/>
                  </a:schemeClr>
                </a:solidFill>
              </a:rPr>
              <a:t>会議ツール</a:t>
            </a:r>
            <a:r>
              <a:rPr kumimoji="1" lang="ja-JP" altLang="en-US" sz="2800" dirty="0"/>
              <a:t>の導入はお任せください。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8B35FC-223B-410A-A308-EDF0DBAE8F07}"/>
              </a:ext>
            </a:extLst>
          </p:cNvPr>
          <p:cNvSpPr txBox="1"/>
          <p:nvPr/>
        </p:nvSpPr>
        <p:spPr>
          <a:xfrm>
            <a:off x="697654" y="2675556"/>
            <a:ext cx="8825653" cy="1506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ja-JP" altLang="en-US" sz="1600" dirty="0"/>
              <a:t>ビジネスチャットツール「</a:t>
            </a:r>
            <a:r>
              <a:rPr lang="en-US" altLang="ja-JP" sz="1600" dirty="0" err="1"/>
              <a:t>Chatwork</a:t>
            </a:r>
            <a:r>
              <a:rPr lang="ja-JP" altLang="en-US" sz="1600" dirty="0"/>
              <a:t>」の導入、活用支援を行っています。</a:t>
            </a:r>
            <a:endParaRPr lang="en-US" altLang="ja-JP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kumimoji="1" lang="en-US" altLang="ja-JP" sz="1600" dirty="0"/>
              <a:t>WEB</a:t>
            </a:r>
            <a:r>
              <a:rPr kumimoji="1" lang="ja-JP" altLang="en-US" sz="1600" dirty="0"/>
              <a:t>会議ツール「</a:t>
            </a:r>
            <a:r>
              <a:rPr kumimoji="1" lang="en-US" altLang="ja-JP" sz="1600" dirty="0"/>
              <a:t>Zoom</a:t>
            </a:r>
            <a:r>
              <a:rPr kumimoji="1" lang="ja-JP" altLang="en-US" sz="1600" dirty="0"/>
              <a:t>」の導入、活用支援を行っています。</a:t>
            </a:r>
            <a:endParaRPr kumimoji="1" lang="en-US" altLang="ja-JP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ja-JP" altLang="en-US" sz="1600" dirty="0"/>
              <a:t>導入だけでなく、活用フォローまで対応可能です。</a:t>
            </a:r>
            <a:endParaRPr lang="en-US" altLang="ja-JP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ja-JP" altLang="en-US" sz="1600" dirty="0"/>
              <a:t>マルチベンダーの強みを生かし、ハードからソフトまでサポート可能です。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409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74E446A-D788-4C00-A284-47B3F0280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CB91-67B2-4867-9907-7CF8749C02F1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C1406D5-7C5C-4135-BAB9-ADE9C33C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Hyper.inc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335DA6-921E-49F6-9C8E-0BD4DE92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2122-733B-4448-843C-681401B439C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1B54A115-E347-48EA-A8C2-EEC6A36BA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グラフについて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7B9338BB-E268-473C-97F9-675A5848A570}"/>
              </a:ext>
            </a:extLst>
          </p:cNvPr>
          <p:cNvSpPr/>
          <p:nvPr/>
        </p:nvSpPr>
        <p:spPr>
          <a:xfrm>
            <a:off x="3314700" y="1098550"/>
            <a:ext cx="8599533" cy="5143500"/>
          </a:xfrm>
          <a:prstGeom prst="roundRect">
            <a:avLst>
              <a:gd name="adj" fmla="val 2593"/>
            </a:avLst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5B3F0DB-13C2-4C96-9396-33C02EEF2BB3}"/>
              </a:ext>
            </a:extLst>
          </p:cNvPr>
          <p:cNvSpPr/>
          <p:nvPr/>
        </p:nvSpPr>
        <p:spPr>
          <a:xfrm>
            <a:off x="623889" y="1301770"/>
            <a:ext cx="10944224" cy="27871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5" name="グラフ 24">
            <a:extLst>
              <a:ext uri="{FF2B5EF4-FFF2-40B4-BE49-F238E27FC236}">
                <a16:creationId xmlns:a16="http://schemas.microsoft.com/office/drawing/2014/main" id="{807CC219-01B5-4801-8644-B288CC8559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7257575"/>
              </p:ext>
            </p:extLst>
          </p:nvPr>
        </p:nvGraphicFramePr>
        <p:xfrm>
          <a:off x="433491" y="1527387"/>
          <a:ext cx="11270827" cy="4326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C6A376F-D6C3-4D69-95BA-F04DCB8BDF6F}"/>
              </a:ext>
            </a:extLst>
          </p:cNvPr>
          <p:cNvSpPr/>
          <p:nvPr/>
        </p:nvSpPr>
        <p:spPr>
          <a:xfrm>
            <a:off x="784897" y="2170008"/>
            <a:ext cx="2302050" cy="206813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テレワーク実施者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DE28421-BDE2-49B3-A8C9-107D065D3468}"/>
              </a:ext>
            </a:extLst>
          </p:cNvPr>
          <p:cNvSpPr/>
          <p:nvPr/>
        </p:nvSpPr>
        <p:spPr>
          <a:xfrm>
            <a:off x="733288" y="4119880"/>
            <a:ext cx="2302050" cy="206813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テレワーク非実施者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D9F7150-6E68-4A46-94F5-1B2F7A55C589}"/>
              </a:ext>
            </a:extLst>
          </p:cNvPr>
          <p:cNvSpPr txBox="1"/>
          <p:nvPr/>
        </p:nvSpPr>
        <p:spPr>
          <a:xfrm>
            <a:off x="1307483" y="1281451"/>
            <a:ext cx="1347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3/9~3/15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EDCF0CA-AE3C-4C48-93F5-05AAC89C4AA3}"/>
              </a:ext>
            </a:extLst>
          </p:cNvPr>
          <p:cNvSpPr txBox="1"/>
          <p:nvPr/>
        </p:nvSpPr>
        <p:spPr>
          <a:xfrm>
            <a:off x="4091708" y="1272388"/>
            <a:ext cx="1347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4/10~4/12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1436259-FE71-408F-968E-4FE89BA166CF}"/>
              </a:ext>
            </a:extLst>
          </p:cNvPr>
          <p:cNvSpPr txBox="1"/>
          <p:nvPr/>
        </p:nvSpPr>
        <p:spPr>
          <a:xfrm>
            <a:off x="6815126" y="1276567"/>
            <a:ext cx="1347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5/29~6/2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728BB48-D7B9-4E94-A5B5-8F1365E8871B}"/>
              </a:ext>
            </a:extLst>
          </p:cNvPr>
          <p:cNvSpPr txBox="1"/>
          <p:nvPr/>
        </p:nvSpPr>
        <p:spPr>
          <a:xfrm>
            <a:off x="9383604" y="1276567"/>
            <a:ext cx="1657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11/18~11/23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8A494C1-7BF3-4A9A-8AC3-AF0C44D2435F}"/>
              </a:ext>
            </a:extLst>
          </p:cNvPr>
          <p:cNvSpPr txBox="1"/>
          <p:nvPr/>
        </p:nvSpPr>
        <p:spPr>
          <a:xfrm>
            <a:off x="1016883" y="5792945"/>
            <a:ext cx="172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正社員　</a:t>
            </a:r>
            <a:r>
              <a:rPr lang="en-US" altLang="ja-JP" sz="1400" dirty="0"/>
              <a:t>n=21,448</a:t>
            </a:r>
            <a:endParaRPr kumimoji="1" lang="ja-JP" altLang="en-US" sz="14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8CD9E01-9CD3-402D-9DB5-94E594B53147}"/>
              </a:ext>
            </a:extLst>
          </p:cNvPr>
          <p:cNvSpPr txBox="1"/>
          <p:nvPr/>
        </p:nvSpPr>
        <p:spPr>
          <a:xfrm>
            <a:off x="3840478" y="5792945"/>
            <a:ext cx="172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正社員　</a:t>
            </a:r>
            <a:r>
              <a:rPr lang="en-US" altLang="ja-JP" sz="1400" dirty="0"/>
              <a:t>n=22,477</a:t>
            </a:r>
            <a:endParaRPr kumimoji="1" lang="ja-JP" altLang="en-US" sz="14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D89EE3A-ED43-4351-BF45-3DA6948F4076}"/>
              </a:ext>
            </a:extLst>
          </p:cNvPr>
          <p:cNvSpPr txBox="1"/>
          <p:nvPr/>
        </p:nvSpPr>
        <p:spPr>
          <a:xfrm>
            <a:off x="6625472" y="5791915"/>
            <a:ext cx="172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正社員　</a:t>
            </a:r>
            <a:r>
              <a:rPr lang="en-US" altLang="ja-JP" sz="1400" dirty="0"/>
              <a:t>n=20,000</a:t>
            </a:r>
            <a:endParaRPr kumimoji="1" lang="ja-JP" altLang="en-US" sz="1400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C5AE27F-D1E4-4532-940E-D3075A0048E4}"/>
              </a:ext>
            </a:extLst>
          </p:cNvPr>
          <p:cNvSpPr txBox="1"/>
          <p:nvPr/>
        </p:nvSpPr>
        <p:spPr>
          <a:xfrm>
            <a:off x="9314178" y="5797505"/>
            <a:ext cx="172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正社員　</a:t>
            </a:r>
            <a:r>
              <a:rPr lang="en-US" altLang="ja-JP" sz="1400" dirty="0"/>
              <a:t>n=19,946</a:t>
            </a:r>
            <a:endParaRPr kumimoji="1" lang="ja-JP" altLang="en-US" sz="1400" dirty="0"/>
          </a:p>
        </p:txBody>
      </p:sp>
      <p:sp>
        <p:nvSpPr>
          <p:cNvPr id="36" name="矢印: 山形 35">
            <a:extLst>
              <a:ext uri="{FF2B5EF4-FFF2-40B4-BE49-F238E27FC236}">
                <a16:creationId xmlns:a16="http://schemas.microsoft.com/office/drawing/2014/main" id="{06102205-5486-433C-A488-CD2B39752ED9}"/>
              </a:ext>
            </a:extLst>
          </p:cNvPr>
          <p:cNvSpPr/>
          <p:nvPr/>
        </p:nvSpPr>
        <p:spPr>
          <a:xfrm>
            <a:off x="3142206" y="1301770"/>
            <a:ext cx="224138" cy="278716"/>
          </a:xfrm>
          <a:prstGeom prst="chevron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矢印: 山形 36">
            <a:extLst>
              <a:ext uri="{FF2B5EF4-FFF2-40B4-BE49-F238E27FC236}">
                <a16:creationId xmlns:a16="http://schemas.microsoft.com/office/drawing/2014/main" id="{8A97C41A-6390-4661-B039-010B06BC7C75}"/>
              </a:ext>
            </a:extLst>
          </p:cNvPr>
          <p:cNvSpPr/>
          <p:nvPr/>
        </p:nvSpPr>
        <p:spPr>
          <a:xfrm>
            <a:off x="6015294" y="1302799"/>
            <a:ext cx="224138" cy="278716"/>
          </a:xfrm>
          <a:prstGeom prst="chevron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8" name="矢印: 山形 37">
            <a:extLst>
              <a:ext uri="{FF2B5EF4-FFF2-40B4-BE49-F238E27FC236}">
                <a16:creationId xmlns:a16="http://schemas.microsoft.com/office/drawing/2014/main" id="{62DEE0AC-B47A-40A6-9EF3-7158FEB7C555}"/>
              </a:ext>
            </a:extLst>
          </p:cNvPr>
          <p:cNvSpPr/>
          <p:nvPr/>
        </p:nvSpPr>
        <p:spPr>
          <a:xfrm>
            <a:off x="8720664" y="1298646"/>
            <a:ext cx="224138" cy="278716"/>
          </a:xfrm>
          <a:prstGeom prst="chevron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EDBFE440-5CFF-4F63-AB8D-DDB4406C6827}"/>
              </a:ext>
            </a:extLst>
          </p:cNvPr>
          <p:cNvSpPr txBox="1"/>
          <p:nvPr/>
        </p:nvSpPr>
        <p:spPr>
          <a:xfrm>
            <a:off x="9578280" y="329511"/>
            <a:ext cx="2335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出所：株式会社パーソル総合研究所</a:t>
            </a:r>
            <a:endParaRPr kumimoji="1" lang="ja-JP" altLang="en-US" sz="10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D668A0F-4D72-472C-8B04-7138DA03F539}"/>
              </a:ext>
            </a:extLst>
          </p:cNvPr>
          <p:cNvSpPr txBox="1"/>
          <p:nvPr/>
        </p:nvSpPr>
        <p:spPr>
          <a:xfrm>
            <a:off x="1307483" y="797075"/>
            <a:ext cx="138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/>
              <a:t>Before </a:t>
            </a:r>
            <a:r>
              <a:rPr lang="ja-JP" altLang="en-US" sz="1400" b="1" dirty="0"/>
              <a:t>コロナ</a:t>
            </a:r>
            <a:endParaRPr kumimoji="1" lang="ja-JP" altLang="en-US" sz="1400" b="1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8506286-E7B4-47C6-B033-E7FA65EE38BC}"/>
              </a:ext>
            </a:extLst>
          </p:cNvPr>
          <p:cNvSpPr txBox="1"/>
          <p:nvPr/>
        </p:nvSpPr>
        <p:spPr>
          <a:xfrm>
            <a:off x="6858743" y="789211"/>
            <a:ext cx="1165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/>
              <a:t>With </a:t>
            </a:r>
            <a:r>
              <a:rPr lang="ja-JP" altLang="en-US" sz="1400" b="1" dirty="0"/>
              <a:t>コロナ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990233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7305E7E-8B01-45E8-B476-F6B9CAE4D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CB91-67B2-4867-9907-7CF8749C02F1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07CEDB1-1949-48A0-B530-CBF0C564E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Hyper.inc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D7D514E-3420-4231-9D28-D0F2289ED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2122-733B-4448-843C-681401B439C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4076EFFA-5C24-4CA9-A84B-B5F76F5E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ガイド機能について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E35B8A9-0EC6-420F-93DD-F78ED0FCCACF}"/>
              </a:ext>
            </a:extLst>
          </p:cNvPr>
          <p:cNvSpPr txBox="1"/>
          <p:nvPr/>
        </p:nvSpPr>
        <p:spPr>
          <a:xfrm>
            <a:off x="640080" y="1126327"/>
            <a:ext cx="5073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ガイド機能を使うことで、パーツや文字の開始位置を簡単に揃えることができます。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464376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AC74FA6-CE9A-4768-B5C5-56953C6ABE27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C57CAB03-6DBE-4234-9FD9-A0173E10080A}"/>
              </a:ext>
            </a:extLst>
          </p:cNvPr>
          <p:cNvGraphicFramePr/>
          <p:nvPr/>
        </p:nvGraphicFramePr>
        <p:xfrm>
          <a:off x="487471" y="2091265"/>
          <a:ext cx="5373397" cy="3926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69468840-B148-41F1-ABBF-2A3E4C0E8128}"/>
              </a:ext>
            </a:extLst>
          </p:cNvPr>
          <p:cNvGraphicFramePr/>
          <p:nvPr/>
        </p:nvGraphicFramePr>
        <p:xfrm>
          <a:off x="6257604" y="1969347"/>
          <a:ext cx="5616534" cy="4170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D3C97DA-4365-432B-B9AC-736D870074AE}"/>
              </a:ext>
            </a:extLst>
          </p:cNvPr>
          <p:cNvSpPr txBox="1"/>
          <p:nvPr/>
        </p:nvSpPr>
        <p:spPr>
          <a:xfrm>
            <a:off x="2163320" y="3618905"/>
            <a:ext cx="2021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新型コロナ収束後</a:t>
            </a:r>
            <a:endParaRPr kumimoji="1" lang="en-US" altLang="ja-JP" dirty="0">
              <a:solidFill>
                <a:schemeClr val="bg1"/>
              </a:solidFill>
            </a:endParaRPr>
          </a:p>
          <a:p>
            <a:r>
              <a:rPr kumimoji="1" lang="ja-JP" altLang="en-US" dirty="0">
                <a:solidFill>
                  <a:schemeClr val="bg1"/>
                </a:solidFill>
              </a:rPr>
              <a:t>もテレワークを</a:t>
            </a:r>
            <a:endParaRPr kumimoji="1" lang="en-US" altLang="ja-JP" dirty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続けたいか</a:t>
            </a:r>
            <a:r>
              <a:rPr kumimoji="1" lang="en-US" altLang="ja-JP" dirty="0">
                <a:solidFill>
                  <a:schemeClr val="bg1"/>
                </a:solidFill>
              </a:rPr>
              <a:t>	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CC1B738-BFB2-4A58-AD64-F24744384EAC}"/>
              </a:ext>
            </a:extLst>
          </p:cNvPr>
          <p:cNvSpPr txBox="1"/>
          <p:nvPr/>
        </p:nvSpPr>
        <p:spPr>
          <a:xfrm>
            <a:off x="8526870" y="3480406"/>
            <a:ext cx="1773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在宅勤務で</a:t>
            </a:r>
            <a:endParaRPr kumimoji="1" lang="en-US" altLang="ja-JP" dirty="0"/>
          </a:p>
          <a:p>
            <a:r>
              <a:rPr lang="ja-JP" altLang="en-US" dirty="0"/>
              <a:t>仕事の効率は</a:t>
            </a:r>
            <a:endParaRPr lang="en-US" altLang="ja-JP" dirty="0"/>
          </a:p>
          <a:p>
            <a:r>
              <a:rPr kumimoji="1" lang="ja-JP" altLang="en-US" dirty="0"/>
              <a:t>上がったか</a:t>
            </a:r>
            <a:r>
              <a:rPr kumimoji="1" lang="en-US" altLang="ja-JP" dirty="0"/>
              <a:t>	</a:t>
            </a:r>
            <a:endParaRPr kumimoji="1" lang="ja-JP" altLang="en-US" dirty="0"/>
          </a:p>
        </p:txBody>
      </p:sp>
      <p:sp>
        <p:nvSpPr>
          <p:cNvPr id="18" name="吹き出し: 四角形 17">
            <a:extLst>
              <a:ext uri="{FF2B5EF4-FFF2-40B4-BE49-F238E27FC236}">
                <a16:creationId xmlns:a16="http://schemas.microsoft.com/office/drawing/2014/main" id="{4C8B22D2-7ACE-4B82-B45F-175E7EE2CEDC}"/>
              </a:ext>
            </a:extLst>
          </p:cNvPr>
          <p:cNvSpPr/>
          <p:nvPr/>
        </p:nvSpPr>
        <p:spPr>
          <a:xfrm>
            <a:off x="4476206" y="1931729"/>
            <a:ext cx="1384662" cy="319071"/>
          </a:xfrm>
          <a:prstGeom prst="wedgeRectCallout">
            <a:avLst>
              <a:gd name="adj1" fmla="val -68257"/>
              <a:gd name="adj2" fmla="val 18805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そう思う</a:t>
            </a:r>
          </a:p>
        </p:txBody>
      </p:sp>
      <p:sp>
        <p:nvSpPr>
          <p:cNvPr id="20" name="吹き出し: 四角形 19">
            <a:extLst>
              <a:ext uri="{FF2B5EF4-FFF2-40B4-BE49-F238E27FC236}">
                <a16:creationId xmlns:a16="http://schemas.microsoft.com/office/drawing/2014/main" id="{A198AF71-E742-4D22-A7D4-5FDBF9FD72F5}"/>
              </a:ext>
            </a:extLst>
          </p:cNvPr>
          <p:cNvSpPr/>
          <p:nvPr/>
        </p:nvSpPr>
        <p:spPr>
          <a:xfrm>
            <a:off x="4101737" y="6069875"/>
            <a:ext cx="1902823" cy="511867"/>
          </a:xfrm>
          <a:prstGeom prst="wedgeRectCallout">
            <a:avLst>
              <a:gd name="adj1" fmla="val -52696"/>
              <a:gd name="adj2" fmla="val -121593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どちらかと言えば</a:t>
            </a:r>
            <a:br>
              <a:rPr kumimoji="1" lang="en-US" altLang="ja-JP" sz="1400" dirty="0">
                <a:solidFill>
                  <a:schemeClr val="tx1"/>
                </a:solidFill>
              </a:rPr>
            </a:br>
            <a:r>
              <a:rPr kumimoji="1" lang="ja-JP" altLang="en-US" sz="1400" dirty="0">
                <a:solidFill>
                  <a:schemeClr val="tx1"/>
                </a:solidFill>
              </a:rPr>
              <a:t>そう思う</a:t>
            </a:r>
          </a:p>
        </p:txBody>
      </p:sp>
      <p:sp>
        <p:nvSpPr>
          <p:cNvPr id="22" name="吹き出し: 四角形 21">
            <a:extLst>
              <a:ext uri="{FF2B5EF4-FFF2-40B4-BE49-F238E27FC236}">
                <a16:creationId xmlns:a16="http://schemas.microsoft.com/office/drawing/2014/main" id="{41B6B2A0-4D2F-4DF5-827B-959119D27AD6}"/>
              </a:ext>
            </a:extLst>
          </p:cNvPr>
          <p:cNvSpPr/>
          <p:nvPr/>
        </p:nvSpPr>
        <p:spPr>
          <a:xfrm>
            <a:off x="85220" y="5531882"/>
            <a:ext cx="1826312" cy="511867"/>
          </a:xfrm>
          <a:prstGeom prst="wedgeRectCallout">
            <a:avLst>
              <a:gd name="adj1" fmla="val 23605"/>
              <a:gd name="adj2" fmla="val -19305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どちらかと言えば</a:t>
            </a:r>
            <a:br>
              <a:rPr kumimoji="1" lang="en-US" altLang="ja-JP" sz="1400" dirty="0">
                <a:solidFill>
                  <a:schemeClr val="tx1"/>
                </a:solidFill>
              </a:rPr>
            </a:br>
            <a:r>
              <a:rPr kumimoji="1" lang="ja-JP" altLang="en-US" sz="1400" dirty="0">
                <a:solidFill>
                  <a:schemeClr val="tx1"/>
                </a:solidFill>
              </a:rPr>
              <a:t>そう思わない</a:t>
            </a:r>
          </a:p>
        </p:txBody>
      </p:sp>
      <p:sp>
        <p:nvSpPr>
          <p:cNvPr id="24" name="吹き出し: 四角形 23">
            <a:extLst>
              <a:ext uri="{FF2B5EF4-FFF2-40B4-BE49-F238E27FC236}">
                <a16:creationId xmlns:a16="http://schemas.microsoft.com/office/drawing/2014/main" id="{346E665E-4293-4A2E-A140-EBB9B14EB681}"/>
              </a:ext>
            </a:extLst>
          </p:cNvPr>
          <p:cNvSpPr/>
          <p:nvPr/>
        </p:nvSpPr>
        <p:spPr>
          <a:xfrm>
            <a:off x="487471" y="1931728"/>
            <a:ext cx="1589522" cy="319071"/>
          </a:xfrm>
          <a:prstGeom prst="wedgeRectCallout">
            <a:avLst>
              <a:gd name="adj1" fmla="val 63190"/>
              <a:gd name="adj2" fmla="val 144381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そう思わない</a:t>
            </a:r>
          </a:p>
        </p:txBody>
      </p:sp>
      <p:sp>
        <p:nvSpPr>
          <p:cNvPr id="26" name="吹き出し: 四角形 25">
            <a:extLst>
              <a:ext uri="{FF2B5EF4-FFF2-40B4-BE49-F238E27FC236}">
                <a16:creationId xmlns:a16="http://schemas.microsoft.com/office/drawing/2014/main" id="{23EF4538-BBBE-44D6-AE51-6A9C8DCB7751}"/>
              </a:ext>
            </a:extLst>
          </p:cNvPr>
          <p:cNvSpPr/>
          <p:nvPr/>
        </p:nvSpPr>
        <p:spPr>
          <a:xfrm>
            <a:off x="9966960" y="1378734"/>
            <a:ext cx="1384662" cy="319071"/>
          </a:xfrm>
          <a:prstGeom prst="wedgeRectCallout">
            <a:avLst>
              <a:gd name="adj1" fmla="val -68257"/>
              <a:gd name="adj2" fmla="val 18805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上がった</a:t>
            </a:r>
          </a:p>
        </p:txBody>
      </p:sp>
      <p:sp>
        <p:nvSpPr>
          <p:cNvPr id="28" name="吹き出し: 四角形 27">
            <a:extLst>
              <a:ext uri="{FF2B5EF4-FFF2-40B4-BE49-F238E27FC236}">
                <a16:creationId xmlns:a16="http://schemas.microsoft.com/office/drawing/2014/main" id="{F990B249-D321-4DE9-A555-962CB8F6BAA9}"/>
              </a:ext>
            </a:extLst>
          </p:cNvPr>
          <p:cNvSpPr/>
          <p:nvPr/>
        </p:nvSpPr>
        <p:spPr>
          <a:xfrm>
            <a:off x="10659291" y="4361664"/>
            <a:ext cx="1384662" cy="319071"/>
          </a:xfrm>
          <a:prstGeom prst="wedgeRectCallout">
            <a:avLst>
              <a:gd name="adj1" fmla="val -37439"/>
              <a:gd name="adj2" fmla="val -194059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500" dirty="0">
                <a:solidFill>
                  <a:schemeClr val="tx1"/>
                </a:solidFill>
              </a:rPr>
              <a:t>やや上がった</a:t>
            </a:r>
          </a:p>
        </p:txBody>
      </p:sp>
      <p:sp>
        <p:nvSpPr>
          <p:cNvPr id="30" name="吹き出し: 四角形 29">
            <a:extLst>
              <a:ext uri="{FF2B5EF4-FFF2-40B4-BE49-F238E27FC236}">
                <a16:creationId xmlns:a16="http://schemas.microsoft.com/office/drawing/2014/main" id="{58EF615D-4AC0-41CF-9B6A-33728ED22B1E}"/>
              </a:ext>
            </a:extLst>
          </p:cNvPr>
          <p:cNvSpPr/>
          <p:nvPr/>
        </p:nvSpPr>
        <p:spPr>
          <a:xfrm>
            <a:off x="7071150" y="6043749"/>
            <a:ext cx="1384662" cy="319071"/>
          </a:xfrm>
          <a:prstGeom prst="wedgeRectCallout">
            <a:avLst>
              <a:gd name="adj1" fmla="val 50836"/>
              <a:gd name="adj2" fmla="val -150194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500" dirty="0">
                <a:solidFill>
                  <a:schemeClr val="tx1"/>
                </a:solidFill>
              </a:rPr>
              <a:t>やや下がった</a:t>
            </a:r>
          </a:p>
        </p:txBody>
      </p:sp>
      <p:sp>
        <p:nvSpPr>
          <p:cNvPr id="32" name="吹き出し: 四角形 31">
            <a:extLst>
              <a:ext uri="{FF2B5EF4-FFF2-40B4-BE49-F238E27FC236}">
                <a16:creationId xmlns:a16="http://schemas.microsoft.com/office/drawing/2014/main" id="{8135F3D1-EF0B-48F8-9ED8-F3045239C990}"/>
              </a:ext>
            </a:extLst>
          </p:cNvPr>
          <p:cNvSpPr/>
          <p:nvPr/>
        </p:nvSpPr>
        <p:spPr>
          <a:xfrm>
            <a:off x="6378819" y="2233731"/>
            <a:ext cx="1384662" cy="319071"/>
          </a:xfrm>
          <a:prstGeom prst="wedgeRectCallout">
            <a:avLst>
              <a:gd name="adj1" fmla="val 46209"/>
              <a:gd name="adj2" fmla="val 136193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500" dirty="0">
                <a:solidFill>
                  <a:schemeClr val="tx1"/>
                </a:solidFill>
              </a:rPr>
              <a:t>下がった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7FC24DF-6E5B-4159-8726-A4CEFD11BD92}"/>
              </a:ext>
            </a:extLst>
          </p:cNvPr>
          <p:cNvSpPr txBox="1"/>
          <p:nvPr/>
        </p:nvSpPr>
        <p:spPr>
          <a:xfrm>
            <a:off x="9993083" y="6611779"/>
            <a:ext cx="20116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出典：生産性総合研究センター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FB959ED-D183-4F47-AFCB-FD0518554C1E}"/>
              </a:ext>
            </a:extLst>
          </p:cNvPr>
          <p:cNvSpPr txBox="1"/>
          <p:nvPr/>
        </p:nvSpPr>
        <p:spPr>
          <a:xfrm>
            <a:off x="3725339" y="290696"/>
            <a:ext cx="4902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bg1"/>
                </a:solidFill>
              </a:rPr>
              <a:t>テレワーク</a:t>
            </a:r>
            <a:r>
              <a:rPr kumimoji="1" lang="ja-JP" altLang="en-US" sz="3200" dirty="0">
                <a:gradFill flip="none" rotWithShape="1">
                  <a:gsLst>
                    <a:gs pos="47000">
                      <a:schemeClr val="bg1"/>
                    </a:gs>
                    <a:gs pos="53000">
                      <a:schemeClr val="tx1"/>
                    </a:gs>
                  </a:gsLst>
                  <a:lin ang="0" scaled="1"/>
                  <a:tileRect/>
                </a:gradFill>
              </a:rPr>
              <a:t>と</a:t>
            </a:r>
            <a:r>
              <a:rPr kumimoji="1" lang="ja-JP" altLang="en-US" sz="3200" dirty="0"/>
              <a:t>仕事の効率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524D0EDB-1736-40C7-AAB4-42622D4A3234}"/>
              </a:ext>
            </a:extLst>
          </p:cNvPr>
          <p:cNvSpPr txBox="1"/>
          <p:nvPr/>
        </p:nvSpPr>
        <p:spPr>
          <a:xfrm>
            <a:off x="10008637" y="6410425"/>
            <a:ext cx="218336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dirty="0"/>
              <a:t>n=20</a:t>
            </a:r>
            <a:r>
              <a:rPr lang="ja-JP" altLang="en-US" sz="1000" dirty="0"/>
              <a:t>歳以上の雇用者約</a:t>
            </a:r>
            <a:r>
              <a:rPr lang="en-US" altLang="ja-JP" sz="1000" dirty="0"/>
              <a:t>11100</a:t>
            </a:r>
            <a:r>
              <a:rPr lang="ja-JP" altLang="en-US" sz="1000" dirty="0"/>
              <a:t>人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58E437F8-D3D4-4D08-A3D4-8988844ED13F}"/>
              </a:ext>
            </a:extLst>
          </p:cNvPr>
          <p:cNvGrpSpPr/>
          <p:nvPr/>
        </p:nvGrpSpPr>
        <p:grpSpPr>
          <a:xfrm>
            <a:off x="658027" y="2091263"/>
            <a:ext cx="10789920" cy="3190485"/>
            <a:chOff x="731520" y="2065139"/>
            <a:chExt cx="10789920" cy="3190485"/>
          </a:xfrm>
        </p:grpSpPr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5279C75E-D7B6-442B-A38D-B72A246F7592}"/>
                </a:ext>
              </a:extLst>
            </p:cNvPr>
            <p:cNvSpPr/>
            <p:nvPr/>
          </p:nvSpPr>
          <p:spPr>
            <a:xfrm>
              <a:off x="731520" y="2065139"/>
              <a:ext cx="10789920" cy="3190485"/>
            </a:xfrm>
            <a:prstGeom prst="roundRect">
              <a:avLst>
                <a:gd name="adj" fmla="val 896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25" name="グラフィックス 24">
              <a:extLst>
                <a:ext uri="{FF2B5EF4-FFF2-40B4-BE49-F238E27FC236}">
                  <a16:creationId xmlns:a16="http://schemas.microsoft.com/office/drawing/2014/main" id="{3D49C430-DD12-40CD-8C19-FDCD544A5C6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099688" y="2811557"/>
              <a:ext cx="2138680" cy="2138680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7" name="グラフィックス 26">
              <a:extLst>
                <a:ext uri="{FF2B5EF4-FFF2-40B4-BE49-F238E27FC236}">
                  <a16:creationId xmlns:a16="http://schemas.microsoft.com/office/drawing/2014/main" id="{6F5E3B72-CC08-43E9-8DB0-0B0892274A7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843520" y="2799704"/>
              <a:ext cx="2138680" cy="2138680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BEDE03F7-2300-442D-BC68-F809D6ECD3F0}"/>
                </a:ext>
              </a:extLst>
            </p:cNvPr>
            <p:cNvSpPr txBox="1"/>
            <p:nvPr/>
          </p:nvSpPr>
          <p:spPr>
            <a:xfrm>
              <a:off x="2174241" y="2176738"/>
              <a:ext cx="2810934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1400" dirty="0">
                  <a:solidFill>
                    <a:schemeClr val="bg1"/>
                  </a:solidFill>
                </a:rPr>
                <a:t>新型コロナ収束後も</a:t>
              </a:r>
              <a:endParaRPr kumimoji="1" lang="en-US" altLang="ja-JP" sz="1400" dirty="0">
                <a:solidFill>
                  <a:schemeClr val="bg1"/>
                </a:solidFill>
              </a:endParaRPr>
            </a:p>
            <a:p>
              <a:r>
                <a:rPr kumimoji="1" lang="ja-JP" altLang="en-US" sz="1400" dirty="0">
                  <a:solidFill>
                    <a:schemeClr val="bg1"/>
                  </a:solidFill>
                </a:rPr>
                <a:t>テレワークを</a:t>
              </a:r>
              <a:r>
                <a:rPr lang="ja-JP" altLang="en-US" sz="1400" dirty="0">
                  <a:solidFill>
                    <a:schemeClr val="bg1"/>
                  </a:solidFill>
                </a:rPr>
                <a:t>続けたい</a:t>
              </a:r>
              <a:endParaRPr lang="ja-JP" altLang="en-US" sz="1400" dirty="0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76A3FD1D-DE47-47FC-AC29-560EF6405389}"/>
                </a:ext>
              </a:extLst>
            </p:cNvPr>
            <p:cNvSpPr txBox="1"/>
            <p:nvPr/>
          </p:nvSpPr>
          <p:spPr>
            <a:xfrm>
              <a:off x="7900224" y="2156377"/>
              <a:ext cx="2117536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1400" dirty="0">
                  <a:solidFill>
                    <a:schemeClr val="bg1"/>
                  </a:solidFill>
                </a:rPr>
                <a:t>在宅勤務で</a:t>
              </a:r>
            </a:p>
            <a:p>
              <a:r>
                <a:rPr kumimoji="1" lang="ja-JP" altLang="en-US" sz="1400" dirty="0">
                  <a:solidFill>
                    <a:schemeClr val="bg1"/>
                  </a:solidFill>
                </a:rPr>
                <a:t>仕事の効率は上がった</a:t>
              </a:r>
              <a:endParaRPr lang="ja-JP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0340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BIZ UDゴシック"/>
        <a:ea typeface="BIZ UDゴシック"/>
        <a:cs typeface=""/>
      </a:majorFont>
      <a:minorFont>
        <a:latin typeface="BIZ UDゴシック"/>
        <a:ea typeface="BIZ UD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258</Words>
  <Application>Microsoft Office PowerPoint</Application>
  <PresentationFormat>ワイド画面</PresentationFormat>
  <Paragraphs>71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BIZ UDゴシック</vt:lpstr>
      <vt:lpstr>游ゴシック</vt:lpstr>
      <vt:lpstr>Arial</vt:lpstr>
      <vt:lpstr>Wingdings</vt:lpstr>
      <vt:lpstr>Office テーマ</vt:lpstr>
      <vt:lpstr>PowerPoint プレゼンテーション</vt:lpstr>
      <vt:lpstr>PowerPoint プレゼンテーション</vt:lpstr>
      <vt:lpstr>本編について</vt:lpstr>
      <vt:lpstr>グラフについて</vt:lpstr>
      <vt:lpstr>ガイド機能について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　亮治</dc:creator>
  <cp:lastModifiedBy>小林　亮治</cp:lastModifiedBy>
  <cp:revision>11</cp:revision>
  <dcterms:created xsi:type="dcterms:W3CDTF">2021-04-07T05:16:02Z</dcterms:created>
  <dcterms:modified xsi:type="dcterms:W3CDTF">2021-04-07T08:09:03Z</dcterms:modified>
</cp:coreProperties>
</file>